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23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7384E2A-531F-40D8-A7B9-9953F312D08E}"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89034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384E2A-531F-40D8-A7B9-9953F312D08E}"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38416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384E2A-531F-40D8-A7B9-9953F312D08E}"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393841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7384E2A-531F-40D8-A7B9-9953F312D08E}"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331772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84E2A-531F-40D8-A7B9-9953F312D08E}"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281728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7384E2A-531F-40D8-A7B9-9953F312D08E}"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15722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7384E2A-531F-40D8-A7B9-9953F312D08E}" type="datetimeFigureOut">
              <a:rPr lang="ar-SA" smtClean="0"/>
              <a:t>08/08/1441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416380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7384E2A-531F-40D8-A7B9-9953F312D08E}" type="datetimeFigureOut">
              <a:rPr lang="ar-SA" smtClean="0"/>
              <a:t>08/08/1441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3575037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84E2A-531F-40D8-A7B9-9953F312D08E}" type="datetimeFigureOut">
              <a:rPr lang="ar-SA" smtClean="0"/>
              <a:t>08/08/1441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50690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84E2A-531F-40D8-A7B9-9953F312D08E}"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346426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84E2A-531F-40D8-A7B9-9953F312D08E}"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46833BD-2C8B-4180-AD32-E238610FCD83}" type="slidenum">
              <a:rPr lang="ar-SA" smtClean="0"/>
              <a:t>‹#›</a:t>
            </a:fld>
            <a:endParaRPr lang="ar-SA"/>
          </a:p>
        </p:txBody>
      </p:sp>
    </p:spTree>
    <p:extLst>
      <p:ext uri="{BB962C8B-B14F-4D97-AF65-F5344CB8AC3E}">
        <p14:creationId xmlns:p14="http://schemas.microsoft.com/office/powerpoint/2010/main" val="160558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384E2A-531F-40D8-A7B9-9953F312D08E}" type="datetimeFigureOut">
              <a:rPr lang="ar-SA" smtClean="0"/>
              <a:t>08/08/1441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6833BD-2C8B-4180-AD32-E238610FCD83}" type="slidenum">
              <a:rPr lang="ar-SA" smtClean="0"/>
              <a:t>‹#›</a:t>
            </a:fld>
            <a:endParaRPr lang="ar-SA"/>
          </a:p>
        </p:txBody>
      </p:sp>
    </p:spTree>
    <p:extLst>
      <p:ext uri="{BB962C8B-B14F-4D97-AF65-F5344CB8AC3E}">
        <p14:creationId xmlns:p14="http://schemas.microsoft.com/office/powerpoint/2010/main" val="211391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 السياسة البريطانية تجاه العراق 1914 – 1945 </a:t>
            </a:r>
            <a:endParaRPr lang="ar-SA" dirty="0"/>
          </a:p>
        </p:txBody>
      </p:sp>
      <p:sp>
        <p:nvSpPr>
          <p:cNvPr id="3" name="Subtitle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46812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تقييم المعاهدة </a:t>
            </a:r>
            <a:endParaRPr lang="ar-SA" dirty="0"/>
          </a:p>
        </p:txBody>
      </p:sp>
      <p:sp>
        <p:nvSpPr>
          <p:cNvPr id="3" name="Content Placeholder 2"/>
          <p:cNvSpPr>
            <a:spLocks noGrp="1"/>
          </p:cNvSpPr>
          <p:nvPr>
            <p:ph idx="1"/>
          </p:nvPr>
        </p:nvSpPr>
        <p:spPr/>
        <p:txBody>
          <a:bodyPr>
            <a:normAutofit fontScale="92500" lnSpcReduction="10000"/>
          </a:bodyPr>
          <a:lstStyle/>
          <a:p>
            <a:pPr algn="just"/>
            <a:r>
              <a:rPr lang="ar-SA" dirty="0" smtClean="0"/>
              <a:t> يتبين من بنود معاهدة عام 1922م أنها أعطت الحكومة البريطانية مهمة الدفاع عن العراق مقابل موافقة الحكومة العراقية على قيام بريطانيا بتقديم المشورة والمساعدة لها . لذلك كان من المنطقى أن يرفض الشعب العراقى هذه المعاهدة التى جاءت فى صالح السياسة البريطانية على طول الخط ، كما رفضتها أيضا الحركة الوطنية العراقية ، وبخاصة ما اتفق عليه من بقاء العمل بالمعاهدة  لمدة عشرين عاما لا ينال فيه العراق على استقلاله ، ولذلك أخذ رجال الحركة الوطنية فى العراق على عاتقهم خفض مدة العمل بها من عشرين عاما إلى أربع أعوام وذلك وفق برتوكول أبريل عام  1923 م.  </a:t>
            </a:r>
            <a:endParaRPr lang="ar-SA" dirty="0"/>
          </a:p>
        </p:txBody>
      </p:sp>
    </p:spTree>
    <p:extLst>
      <p:ext uri="{BB962C8B-B14F-4D97-AF65-F5344CB8AC3E}">
        <p14:creationId xmlns:p14="http://schemas.microsoft.com/office/powerpoint/2010/main" val="1607863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تأسيس الاحزاب </a:t>
            </a:r>
            <a:endParaRPr lang="ar-SA" dirty="0"/>
          </a:p>
        </p:txBody>
      </p:sp>
      <p:sp>
        <p:nvSpPr>
          <p:cNvPr id="3" name="Content Placeholder 2"/>
          <p:cNvSpPr>
            <a:spLocks noGrp="1"/>
          </p:cNvSpPr>
          <p:nvPr>
            <p:ph idx="1"/>
          </p:nvPr>
        </p:nvSpPr>
        <p:spPr/>
        <p:txBody>
          <a:bodyPr/>
          <a:lstStyle/>
          <a:p>
            <a:pPr algn="just"/>
            <a:r>
              <a:rPr lang="ar-SA" dirty="0" smtClean="0"/>
              <a:t>ويمكن القول المعاهدة التي جرى التفاوض بشأنها وتوقيعها بين العراق وبريطانيا عام 1922م لم تستوعب أو تحقق للعراق ما كان المفاوض العراقي يطمح لتحقيقه لبلدهم لذلك استمرت الحركة الوطنية فى معارضتها للمعاهدة وسلطة الانتداب البريطاني ، وتأسست الأحزاب السياسية فى العراق مثل الحزب الوطنى العراقى وحزب النهضة فى عام 1922م . كما اشتعلت المظاهرات فى بعض المدن العراقية ترفض المعاهدة و تنادى بالاستقلال التام . </a:t>
            </a:r>
            <a:endParaRPr lang="ar-SA" dirty="0"/>
          </a:p>
        </p:txBody>
      </p:sp>
    </p:spTree>
    <p:extLst>
      <p:ext uri="{BB962C8B-B14F-4D97-AF65-F5344CB8AC3E}">
        <p14:creationId xmlns:p14="http://schemas.microsoft.com/office/powerpoint/2010/main" val="215669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موقف الملك  فيصل من المعاهدة </a:t>
            </a:r>
            <a:endParaRPr lang="ar-SA" dirty="0"/>
          </a:p>
        </p:txBody>
      </p:sp>
      <p:sp>
        <p:nvSpPr>
          <p:cNvPr id="3" name="Content Placeholder 2"/>
          <p:cNvSpPr>
            <a:spLocks noGrp="1"/>
          </p:cNvSpPr>
          <p:nvPr>
            <p:ph idx="1"/>
          </p:nvPr>
        </p:nvSpPr>
        <p:spPr/>
        <p:txBody>
          <a:bodyPr>
            <a:normAutofit fontScale="92500" lnSpcReduction="10000"/>
          </a:bodyPr>
          <a:lstStyle/>
          <a:p>
            <a:pPr algn="just"/>
            <a:r>
              <a:rPr lang="ar-SA" dirty="0" smtClean="0">
                <a:effectLst/>
                <a:ea typeface="Calibri"/>
                <a:cs typeface="Simplified Arabic"/>
              </a:rPr>
              <a:t>وهناك حقيقة لا مراء فيها وهى أن الملك فيصل كان مع المعاهدة وعليها فى ذات الوقت ، فقد سعى إلى جعل معاهدة عام 1922م خطوة سياسية تتبعها خطوات أخرى ، وهذا ما يسمى فى العلوم السياسية خذ وطالب أو سياسة النفس الطويل ، والتى تقوم على أن رجل السياسة عندما يجد نفسه ضعيفا فى الحصول على أهدافه مرة واحدة ، يضطر إلى انتهاج هذه السياسة فيحاول الحصول على أهدافه على دفعات أو بطريقة الخطوة خطوة ، فهناك دول مختلفة اتبعت هذا الأسلوب ونجحت فى الحصول على الاستفرار السياسى والاجتماعى والاقتصادى لشعوبها ، وتجربة الحبيب بورقيبة فى تونس لا تزال ماثلة فى الأذهان .</a:t>
            </a:r>
            <a:endParaRPr lang="ar-SA" dirty="0"/>
          </a:p>
        </p:txBody>
      </p:sp>
    </p:spTree>
    <p:extLst>
      <p:ext uri="{BB962C8B-B14F-4D97-AF65-F5344CB8AC3E}">
        <p14:creationId xmlns:p14="http://schemas.microsoft.com/office/powerpoint/2010/main" val="3914855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قضية الموصل بين العراق وتركيا :  </a:t>
            </a:r>
            <a:br>
              <a:rPr lang="ar-SA" dirty="0" smtClean="0"/>
            </a:br>
            <a:endParaRPr lang="ar-SA" dirty="0"/>
          </a:p>
        </p:txBody>
      </p:sp>
      <p:sp>
        <p:nvSpPr>
          <p:cNvPr id="3" name="Content Placeholder 2"/>
          <p:cNvSpPr>
            <a:spLocks noGrp="1"/>
          </p:cNvSpPr>
          <p:nvPr>
            <p:ph idx="1"/>
          </p:nvPr>
        </p:nvSpPr>
        <p:spPr/>
        <p:txBody>
          <a:bodyPr>
            <a:normAutofit fontScale="70000" lnSpcReduction="20000"/>
          </a:bodyPr>
          <a:lstStyle/>
          <a:p>
            <a:pPr algn="just"/>
            <a:r>
              <a:rPr lang="ar-SA" dirty="0" smtClean="0"/>
              <a:t>تعد الموصل منطقة مهمة بالنسبة لكل من بريطانيا والعراق والكويت استراتيجيا وسياسيا واقتصاديا وعسكريا ، وبدأت هذه القضية تظهر على الساحة السياسية الدولية فى أعقاب هزيمة الدولة العثمانية فى الحرب العالمية الأولى  1914 – 1918 واحتلال بريطانيا للعراق،   وتمكنت بريطانيا مد نفوذها على الموصل بعد إعلان هدنة مودروس ( ميناء "مودروس" في جزيرة "ليمنوس" اليونانية ) في 30  أكتوبر 1918                                                     </a:t>
            </a:r>
          </a:p>
          <a:p>
            <a:pPr algn="just"/>
            <a:endParaRPr lang="ar-SA" dirty="0" smtClean="0"/>
          </a:p>
          <a:p>
            <a:pPr algn="just"/>
            <a:r>
              <a:rPr lang="ar-SA" dirty="0" smtClean="0"/>
              <a:t>      وعدت الدولة العثمانية احتلال القوات البريطانية للموصل غير مشروع ، ومن ثم بدأت مباحثات دبلوماسية بين الجانبين حول الموصل مثل بريطانيا فيها وزير خارجيتها  اللورد كيرزون بينما مثل الدولة العثمانية عصمت أينونو وزير خارجيتها ،  وقدم كلا منهما مذكرات مكتوبة احتوت على وجهة نظرهما حول القضية ، وتضمنت وجهة النظر التركية فى أن العراق جزء من الدولة العثمانية ، وأن بريطانيا فرضت على العراق نظام الانتداب دون أخذ رأى سكانه ، وأنه  ينبغى  إجراء استفتاء لسكان المنطقة . بينما تركزت وجهة النظر البريطانية فى أن الحكومة البريطانية تعهدت للعراقيين بعدم عودة بلادهم مرة ثانية للحكم العثماني ، وأن الموصل جزء لا يتجزأ من العراق تحت حكم الملك فيصل   0 </a:t>
            </a:r>
            <a:endParaRPr lang="ar-SA" dirty="0"/>
          </a:p>
        </p:txBody>
      </p:sp>
    </p:spTree>
    <p:extLst>
      <p:ext uri="{BB962C8B-B14F-4D97-AF65-F5344CB8AC3E}">
        <p14:creationId xmlns:p14="http://schemas.microsoft.com/office/powerpoint/2010/main" val="4129598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لجنة تحقيق </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 فشلت المفاوضات البريطانية – التركية حول الموصل وبخاصة بعد إعلان الجمهورية التركية برئاسة كمال أتاتورك الذى رأى ضرورة إعادة الموصل إلى تركيا ، وإثارة القبائل على الحدود العراقية التركية ، مما دفع الحكومة البريطانية إلى عرض قضية الموصل على عصبة الأمم  ، فقام بدوره بتشكيل لجنة تحقيق لدراسة المنطقة المتنازع عليها وكتابة تقرير عن تلك الزيارة . </a:t>
            </a:r>
          </a:p>
          <a:p>
            <a:pPr algn="just"/>
            <a:r>
              <a:rPr lang="ar-SA" dirty="0" smtClean="0"/>
              <a:t>       وعكفت اللجنة على دراسة كل الوثائق المتعلقة بقضية الموصل وقررت زيارة المنطقة لاستطلاع آراء سكانها، فوصلت اللجنة الى بغداد في عام 1925م ، و أجرت اتصالات مع الشخصيات البارزة  وممثلي الطبقات والطوائف فى بغداد وأنقرة                   .                                                                                      </a:t>
            </a:r>
          </a:p>
          <a:p>
            <a:pPr algn="just"/>
            <a:r>
              <a:rPr lang="ar-SA" dirty="0" smtClean="0"/>
              <a:t> وبعد انتهاء أعمال اللجنة رفعت تقريرها إلى عصبة الأمم فى ديسمبر عام 1925م  وأوصت فيه بضم الموصل إلى العراق ، واجتمع مجلس العصبة وأصدر قراراته التالية : </a:t>
            </a:r>
          </a:p>
          <a:p>
            <a:r>
              <a:rPr lang="ar-SA" dirty="0" smtClean="0"/>
              <a:t>1- عقد معاهدة جديدة بين بريطانيا والعراق لمدة 25 عاما . </a:t>
            </a:r>
          </a:p>
          <a:p>
            <a:r>
              <a:rPr lang="ar-SA" dirty="0" smtClean="0"/>
              <a:t>   2- ترسيم الحدود بين تركيا والعراق . </a:t>
            </a:r>
          </a:p>
          <a:p>
            <a:pPr algn="just"/>
            <a:r>
              <a:rPr lang="ar-SA" dirty="0" smtClean="0"/>
              <a:t>3- تقدم الحكومتين البريطانية والعراقية الضمانات الكافية لأكراد العراق . </a:t>
            </a:r>
            <a:endParaRPr lang="ar-SA" dirty="0"/>
          </a:p>
        </p:txBody>
      </p:sp>
    </p:spTree>
    <p:extLst>
      <p:ext uri="{BB962C8B-B14F-4D97-AF65-F5344CB8AC3E}">
        <p14:creationId xmlns:p14="http://schemas.microsoft.com/office/powerpoint/2010/main" val="361243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بريطانيا اتخذت من مشكلة الموصل أداة لعقد معاهدة جديدة مع العراق </a:t>
            </a:r>
            <a:endParaRPr lang="ar-SA" dirty="0"/>
          </a:p>
        </p:txBody>
      </p:sp>
      <p:sp>
        <p:nvSpPr>
          <p:cNvPr id="3" name="Content Placeholder 2"/>
          <p:cNvSpPr>
            <a:spLocks noGrp="1"/>
          </p:cNvSpPr>
          <p:nvPr>
            <p:ph idx="1"/>
          </p:nvPr>
        </p:nvSpPr>
        <p:spPr/>
        <p:txBody>
          <a:bodyPr/>
          <a:lstStyle/>
          <a:p>
            <a:pPr algn="just"/>
            <a:r>
              <a:rPr lang="ar-SA" dirty="0" smtClean="0"/>
              <a:t>وهكذا أصبح واضحا أن بريطانيا اتخذت من مشكلة الموصل أداة لعقد معاهدة جديدة مع العراق فى عام 1926م ، كما أن هذه المشكلة كان لها دورها فى تأسيس الأحزاب السياسية من أجل أن يلعب دورة الوطنى فى الدفاع عن الموصل ومقاومة الدعاية التركية التى تنادى بضم الموصل لتركيا ، فتكون حزب الاستقلال العراقى الذى كان برنامجه الاستقلال التام للعراق بحدوده الطبيعية ، كما تألفت جمعية الدفاع الوطنى 1929م ، ومن مبادئها المحافظة على الموصل بحدودها الطبيعية بكونها عراقية        . </a:t>
            </a:r>
            <a:endParaRPr lang="ar-SA" dirty="0"/>
          </a:p>
        </p:txBody>
      </p:sp>
    </p:spTree>
    <p:extLst>
      <p:ext uri="{BB962C8B-B14F-4D97-AF65-F5344CB8AC3E}">
        <p14:creationId xmlns:p14="http://schemas.microsoft.com/office/powerpoint/2010/main" val="3140011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العراق خلال الحرب العالمية الثانية 1939 – 1945</a:t>
            </a: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قررت السياسة البريطانية فى يونيه عام 1930 م إلغاء انتدابها على العراق، كماأوصلت العراق إلى عصبة الأمم وجعلته فى مصاف الدول المستقلة . لكنه ظل مرتبطا ببريطانيا                    .     </a:t>
            </a:r>
          </a:p>
          <a:p>
            <a:r>
              <a:rPr lang="ar-SA" dirty="0" smtClean="0"/>
              <a:t>      وخلال الحرب العالمية الثانية 1939 – 1945 تمكن رشيد عالى الكيلانى فى عام 1941 الاستيلاء على السلطة فى العراق ، وتشكيل حكومة وطنية لكى تجنب العراق الحرب ، ويجعلها تقف على الحياد . لكن الحكومة البريطانية لم تعترف بحكومة الكيلانى ، مما أدى إلى حدوث صدام بين القوات البريطانية والحكومة العراقية لرفضها تنفيذ التزامات العراق تجاه بريطانيا ، ونتج عن هذا الصدام مغادرة الكيلانى العراق ، وعودة الوصى على عرش العراق .                                                              </a:t>
            </a:r>
          </a:p>
          <a:p>
            <a:pPr marL="0" indent="0">
              <a:buNone/>
            </a:pPr>
            <a:r>
              <a:rPr lang="ar-SA" dirty="0" smtClean="0"/>
              <a:t>                                                                                                                                                      </a:t>
            </a:r>
          </a:p>
          <a:p>
            <a:endParaRPr lang="ar-SA" dirty="0" smtClean="0"/>
          </a:p>
          <a:p>
            <a:endParaRPr lang="ar-SA" dirty="0"/>
          </a:p>
        </p:txBody>
      </p:sp>
    </p:spTree>
    <p:extLst>
      <p:ext uri="{BB962C8B-B14F-4D97-AF65-F5344CB8AC3E}">
        <p14:creationId xmlns:p14="http://schemas.microsoft.com/office/powerpoint/2010/main" val="386637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العراق والحرب العالميى الأولى </a:t>
            </a:r>
            <a:endParaRPr lang="ar-SA" dirty="0"/>
          </a:p>
        </p:txBody>
      </p:sp>
      <p:sp>
        <p:nvSpPr>
          <p:cNvPr id="3" name="Content Placeholder 2"/>
          <p:cNvSpPr>
            <a:spLocks noGrp="1"/>
          </p:cNvSpPr>
          <p:nvPr>
            <p:ph idx="1"/>
          </p:nvPr>
        </p:nvSpPr>
        <p:spPr/>
        <p:txBody>
          <a:bodyPr>
            <a:normAutofit fontScale="85000" lnSpcReduction="20000"/>
          </a:bodyPr>
          <a:lstStyle/>
          <a:p>
            <a:pPr algn="just"/>
            <a:r>
              <a:rPr lang="ar-SA" dirty="0" smtClean="0"/>
              <a:t>قامت القوات البريطانية باحتلال العراق إبان الحرب العالمية الأولى 1914 – 1918م وأخضعوها لحكمهم المباشر ، فالحملة البريطانية على العراق كانت ترافقها بعثات سياسية وفنية وقانونية ، وكان فريق من الساسة البريطانيين يرى ضرورة جعل جنوب ووسط العراق جزءا من الهند وتحت الحكم البريطانى المباشر . </a:t>
            </a:r>
          </a:p>
          <a:p>
            <a:pPr algn="just"/>
            <a:r>
              <a:rPr lang="ar-SA" dirty="0" smtClean="0"/>
              <a:t>      فقد شرعت السياسة البريطانية فى العراق فى أعقاب الحرب العالمية الأولى إلى تقسيم العراق إلى مناطق سياسية إلى أقاليم سياسية لا تختلف كثيرا عن التقسيمات العثمانية - التى قامت على أساس تقسيم العراق إلى ولايات والولايات إلى سناجق أو مقاطعات ونواحى – مع بعض التعديلات التى تتطلبها الحاجات الإدارية والعسكرية المهمة ، والمستمدة من التقسيمات المعمول بها فى الهند البريطانية ، ومن ثم كانت الإدارة البريطانية فى العراق تجمع بين الأنظمة العثمانية والهندية . </a:t>
            </a:r>
            <a:endParaRPr lang="ar-SA" dirty="0"/>
          </a:p>
        </p:txBody>
      </p:sp>
    </p:spTree>
    <p:extLst>
      <p:ext uri="{BB962C8B-B14F-4D97-AF65-F5344CB8AC3E}">
        <p14:creationId xmlns:p14="http://schemas.microsoft.com/office/powerpoint/2010/main" val="264681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تنظم الإدارة فى العراق </a:t>
            </a:r>
            <a:endParaRPr lang="ar-SA" dirty="0"/>
          </a:p>
        </p:txBody>
      </p:sp>
      <p:sp>
        <p:nvSpPr>
          <p:cNvPr id="3" name="Content Placeholder 2"/>
          <p:cNvSpPr>
            <a:spLocks noGrp="1"/>
          </p:cNvSpPr>
          <p:nvPr>
            <p:ph idx="1"/>
          </p:nvPr>
        </p:nvSpPr>
        <p:spPr/>
        <p:txBody>
          <a:bodyPr>
            <a:normAutofit fontScale="85000" lnSpcReduction="20000"/>
          </a:bodyPr>
          <a:lstStyle/>
          <a:p>
            <a:pPr algn="just"/>
            <a:r>
              <a:rPr lang="ar-SA" dirty="0" smtClean="0"/>
              <a:t>وكانت الحكومة البريطانية تنظم الإدارة فى العراق على أساس أن العراق منطقة من مناطق الهند ، حيث كانت ترمى ما سبق وأن قلت ضم العراق نهائيا إلى الهند ليصبح جزءا من الإمبراطورية البريطانية ولكن مع تغيير الظروف الدولية فى أعقاب مؤتمر الصلح فى باريس عام 1919م لم يعد هذا الهدف يحظى بالموافقة من الناحية الدولية ، ولذا كان عليها أن تبحث عن أساليب أخرى لتحكم سيطرتها على العراق .  </a:t>
            </a:r>
          </a:p>
          <a:p>
            <a:pPr algn="just"/>
            <a:r>
              <a:rPr lang="ar-SA" dirty="0" smtClean="0"/>
              <a:t>      وكان السير برسى كوكس أول مندوب سامى بريطانيى فى العراق ، وشغل الجاز الإدارى فى العراق بموظفين بريطانيين وهنود ، كما وجدت بريطانيا فى توحيد رؤساء القبائل التابعين لها والعاملين تحت قياد الضباط البريطانيين من أجل حماية طرق مواصلاتها ، كما منحت بعض الصلاحيات فى بعض الأعمال الإدارية والقضائية . كما جندت بعض أفرادها لاستخدامهم كقوة محلية لمساندة القوات البريطانية ، وأن تكون وسيلة لمواجهة القبائل المعادية لبريطانيا.  </a:t>
            </a:r>
            <a:endParaRPr lang="ar-SA" dirty="0"/>
          </a:p>
        </p:txBody>
      </p:sp>
    </p:spTree>
    <p:extLst>
      <p:ext uri="{BB962C8B-B14F-4D97-AF65-F5344CB8AC3E}">
        <p14:creationId xmlns:p14="http://schemas.microsoft.com/office/powerpoint/2010/main" val="352590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200" dirty="0">
                <a:solidFill>
                  <a:prstClr val="black"/>
                </a:solidFill>
                <a:ea typeface="+mn-ea"/>
                <a:cs typeface="Arial"/>
              </a:rPr>
              <a:t>ثورة </a:t>
            </a:r>
            <a:r>
              <a:rPr lang="ar-SA" sz="2200" dirty="0" smtClean="0">
                <a:solidFill>
                  <a:prstClr val="black"/>
                </a:solidFill>
                <a:ea typeface="+mn-ea"/>
                <a:cs typeface="Arial"/>
              </a:rPr>
              <a:t>العشرين في العراق </a:t>
            </a:r>
            <a:endParaRPr lang="ar-SA" dirty="0"/>
          </a:p>
        </p:txBody>
      </p:sp>
      <p:sp>
        <p:nvSpPr>
          <p:cNvPr id="3" name="Content Placeholder 2"/>
          <p:cNvSpPr>
            <a:spLocks noGrp="1"/>
          </p:cNvSpPr>
          <p:nvPr>
            <p:ph idx="1"/>
          </p:nvPr>
        </p:nvSpPr>
        <p:spPr/>
        <p:txBody>
          <a:bodyPr>
            <a:normAutofit fontScale="70000" lnSpcReduction="20000"/>
          </a:bodyPr>
          <a:lstStyle/>
          <a:p>
            <a:pPr algn="just"/>
            <a:r>
              <a:rPr lang="ar-SA" dirty="0" smtClean="0"/>
              <a:t>كان أسلوب الحكم المباشر الذى اتبعته الإدارة البريطانية فى العراق أثره فى تصاعد موجات الاحتجاجات ضد سياسة الانتداب البريطانى ، ففى شمال العراق واجهت بريطانيا ثورة الشيخ محمود البرزنجى فى السليمانية عام 1919م ، وثورة عام 1920م والتى اشتعلت فى معظم المدن العراقية بسبب سياسة القهر وسوء معاملة الموظفين الإنجليز لأبناء الشعب العراقى ، وسياسة فرق تسد التى اتبعتها الإدارة البريطانية بين العراقيين ، عندما قاموا بالتعاطف مع الآثوريين – أتباع الإمبراطورية الآشورية  - ودفعهم لمعاداة العرب والكرد ، كما استغلوا النزاعات القومية والدينية التى حاولوا بثها بين أبناء الشعب العراقى وخلقت هوة واسعة بينهم . </a:t>
            </a:r>
          </a:p>
          <a:p>
            <a:pPr algn="just"/>
            <a:r>
              <a:rPr lang="ar-SA" dirty="0" smtClean="0"/>
              <a:t>    وشارك فى ثورة العشرين جميع أبناء الشعب العراقى بمختلف طوائفه ، وساهمت المرأة بصورة فاعلة فى هذه الثورة ، حيث كانت تدفع بأبنائها للدفاع والقتال من أجل المبادئ التى تؤمن بها ، علاوة على مشاركة بعض النساء فى المعارك بشكل مباشر إلى جانب الرجال وحملت السلاح ، وتميزت الكثيرات منهن فى تلك المعارك عندما كانت تسعف الجرحى وتقدم الماء والغذاء وتنقل الجرحى . كما كان العلماء فى مقدمة هذه الثورة إذ كانت ثورة علمائية تخطيطا وتنظيما . </a:t>
            </a:r>
          </a:p>
          <a:p>
            <a:endParaRPr lang="ar-SA" dirty="0"/>
          </a:p>
        </p:txBody>
      </p:sp>
    </p:spTree>
    <p:extLst>
      <p:ext uri="{BB962C8B-B14F-4D97-AF65-F5344CB8AC3E}">
        <p14:creationId xmlns:p14="http://schemas.microsoft.com/office/powerpoint/2010/main" val="91595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عقم سياسة الحكم المباشر</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 وتحت زخم ثورة عام 1920 ظهر للبريطانيين عقم سياسة حكمهم المباشر ، ووجدوا أنه من أجل الحفاظ على مصالحهم الحيوية فى العراق ضرورة اتباع سياسة إدارية جديدة فى العراق تعتمد على الحكم غير المباشر . ولذلك فكرت السياسة البريطانية إقامة حكومة عربية برئاسة ملك عربى مسلم ، ورشحت فيصل بن الشريف حسين ملكا على العراق  . </a:t>
            </a:r>
          </a:p>
          <a:p>
            <a:pPr algn="just"/>
            <a:r>
              <a:rPr lang="ar-SA" dirty="0" smtClean="0"/>
              <a:t>    ويبدو أن تعيين بريطانيا للأمير فيصل ملكا على العراق لتحسين صورتها التى ساءت بين العرب بسبب عدم التزامها بالوعود التى منحتها للعرب فيما عرف بمراسلات الشريف حسين – مكماهون . فضلا عن أن فيصل يمتلك شخصية متزنة وحكيمة ، قادرة على إدارة العراق وجمع العراقيين حوله ، كما يحتفظ بعلاقات طيبة مع عدد من المسئولين البريطانيين الذين يشغلون مناصب رفيعة  فى العراق  . </a:t>
            </a:r>
            <a:endParaRPr lang="ar-SA" dirty="0"/>
          </a:p>
        </p:txBody>
      </p:sp>
    </p:spTree>
    <p:extLst>
      <p:ext uri="{BB962C8B-B14F-4D97-AF65-F5344CB8AC3E}">
        <p14:creationId xmlns:p14="http://schemas.microsoft.com/office/powerpoint/2010/main" val="3415815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لماذا قامت بريطانيا بتعيين الأمير فيصل </a:t>
            </a:r>
            <a:endParaRPr lang="ar-SA" dirty="0"/>
          </a:p>
        </p:txBody>
      </p:sp>
      <p:sp>
        <p:nvSpPr>
          <p:cNvPr id="3" name="Content Placeholder 2"/>
          <p:cNvSpPr>
            <a:spLocks noGrp="1"/>
          </p:cNvSpPr>
          <p:nvPr>
            <p:ph idx="1"/>
          </p:nvPr>
        </p:nvSpPr>
        <p:spPr/>
        <p:txBody>
          <a:bodyPr/>
          <a:lstStyle/>
          <a:p>
            <a:pPr algn="just"/>
            <a:r>
              <a:rPr lang="ar-SA" dirty="0" smtClean="0"/>
              <a:t>وفى حقيقة الأمر أن السياسة البريطانية وجدت فى الأمير فيصل الذى أخرجته فرنسا من سوريا سيكون أداة طيعة فى يدها ، ويسير وفق سياستها الاستعمارية فى العراق , لكن سرعان ما نشأ صراع خفى بين بريطانيا والملك فيصل الذى وقف ضد رغبات بريطانيا فى العراق ، حيث سعى إلى إلغاء الانتداب البريطانى على العراق بالاسلوب السياسي المؤيد من أبناء الشعب العراقى . كما كان يسعى إلى إقامة دولة عربية قوية مستقلة فى العراق تكون قاعدة للوحدة العربية . </a:t>
            </a:r>
            <a:endParaRPr lang="ar-SA" dirty="0"/>
          </a:p>
        </p:txBody>
      </p:sp>
    </p:spTree>
    <p:extLst>
      <p:ext uri="{BB962C8B-B14F-4D97-AF65-F5344CB8AC3E}">
        <p14:creationId xmlns:p14="http://schemas.microsoft.com/office/powerpoint/2010/main" val="41566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effectLst/>
                <a:latin typeface="Times New Roman"/>
                <a:ea typeface="Times New Roman"/>
                <a:cs typeface="Simplified Arabic"/>
              </a:rPr>
              <a:t>معاهدة عام 1922 فى العراق : </a:t>
            </a:r>
            <a:endParaRPr lang="ar-SA" dirty="0"/>
          </a:p>
        </p:txBody>
      </p:sp>
      <p:sp>
        <p:nvSpPr>
          <p:cNvPr id="3" name="Content Placeholder 2"/>
          <p:cNvSpPr>
            <a:spLocks noGrp="1"/>
          </p:cNvSpPr>
          <p:nvPr>
            <p:ph idx="1"/>
          </p:nvPr>
        </p:nvSpPr>
        <p:spPr/>
        <p:txBody>
          <a:bodyPr>
            <a:normAutofit fontScale="77500" lnSpcReduction="20000"/>
          </a:bodyPr>
          <a:lstStyle/>
          <a:p>
            <a:pPr algn="just">
              <a:lnSpc>
                <a:spcPct val="110000"/>
              </a:lnSpc>
              <a:spcAft>
                <a:spcPts val="1200"/>
              </a:spcAft>
              <a:tabLst>
                <a:tab pos="3070860" algn="l"/>
              </a:tabLst>
            </a:pPr>
            <a:r>
              <a:rPr lang="ar-SA" b="1" dirty="0" smtClean="0">
                <a:effectLst/>
                <a:latin typeface="Times New Roman"/>
                <a:ea typeface="Times New Roman"/>
                <a:cs typeface="Simplified Arabic"/>
              </a:rPr>
              <a:t>من الدواعى المهمة التى دعت إلى معاهدة عام 1922 فى العراق أن ثورة عام 1920م عندما شملت معظم أنحاء المدن العراقية – تبين عدم مقدرة السياسة البريطانية مواجهة هذه الاضطرابات الواسعة ، وكان عليها أن تعترف بسياسة الأمر الواقع ، وعدت المقاومة الوطنية فى العراق مقاومة مشروعة ينبغى التفاوض معهم والاعتراف بمطالب الثورة الأساسية . فالإدارة البريطانية فى العراق تبنت سياسة التفاوض مع رجال الحركة الوطنية العراقية خشية امتداد الثورة إلى أقاليم جديدة الأمر الذى يجعل إخمادها يكلف الجيش البريطانى كثيرا من الخسائر . علاوة على رغبة الحكومة البريطانية فى تخفيف الضغط على الميزانية البريطانية بتقليل النفقات التى تنفقها فى العراق  ،  حيث كان الرأى العام البريطانى غير مقتنع بالالتزامات تجاه العراق ، وكانت هناك حملة إعلامية ضد ما تنفقه بريطانيا فى العراق .  </a:t>
            </a:r>
            <a:endParaRPr lang="en-US" sz="2800" dirty="0" smtClean="0">
              <a:effectLst/>
              <a:latin typeface="Times New Roman"/>
              <a:ea typeface="Times New Roman"/>
            </a:endParaRPr>
          </a:p>
          <a:p>
            <a:endParaRPr lang="ar-SA" dirty="0"/>
          </a:p>
        </p:txBody>
      </p:sp>
    </p:spTree>
    <p:extLst>
      <p:ext uri="{BB962C8B-B14F-4D97-AF65-F5344CB8AC3E}">
        <p14:creationId xmlns:p14="http://schemas.microsoft.com/office/powerpoint/2010/main" val="225651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معالجة القضية العراقية</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وهكذا فإن الحكومة البريطانية فى أعقاب ثورة العشرين رأت ضرورة معالجة القضية العراقية من خلال استبدال نظام الأنتداب البريطانى فى العراق إلى نظام يقوم على التحالف بين بريطانيا والعراق . ومن ثم بدأت المفاوضات البريطانية -  العراقية عندما شرعت حكومة عبد الرحمن النقيب فى مفاوضة المندوب السامى البريطانى السير برسي كوكس ، وكانت الدبلوماسية البريطانية ترمى من وراء هذه المعاهدة إلى تغيير مركزها السياسى فى العراق من انتداب صريح إلى عقد محالفة مع العراق بمباركة عصبة الأمم .   </a:t>
            </a:r>
          </a:p>
          <a:p>
            <a:pPr algn="just"/>
            <a:r>
              <a:rPr lang="ar-SA" dirty="0" smtClean="0"/>
              <a:t>    وظهرت إمكانيات المفاوض البريطانى فى إعداد مسودة معاهدة تحقق مصالحها فى العراق بطريقة تحول دون معارضة المقاومة العراقية لها ، وذلك بتزينها بتعبيرات براقة يسيطر عليها المبادئ الإنسانية كالحرية والاستقلال والنهضة ، وفى الوقت ذاته تتضمن المعاهدة ما يؤكد تبعية العراق للحكومة البريطانية . أما المفاوض العراقى كان يسعى إلى تأسيس معاهدة متكافئة بين العراق وبريطانيا ، وتضمن المصالح العراقية ، وإنهاء حالة الانتداب البريطانى فى بلادهم ، وإقامة علاقات بريطانية – عراقية على أساس ضمان الاستقلال التام للعراق .   </a:t>
            </a:r>
          </a:p>
          <a:p>
            <a:endParaRPr lang="ar-SA" dirty="0"/>
          </a:p>
        </p:txBody>
      </p:sp>
    </p:spTree>
    <p:extLst>
      <p:ext uri="{BB962C8B-B14F-4D97-AF65-F5344CB8AC3E}">
        <p14:creationId xmlns:p14="http://schemas.microsoft.com/office/powerpoint/2010/main" val="100765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بنود معاهدة عام 1922</a:t>
            </a:r>
            <a:endParaRPr lang="ar-SA" dirty="0"/>
          </a:p>
        </p:txBody>
      </p:sp>
      <p:sp>
        <p:nvSpPr>
          <p:cNvPr id="3" name="Content Placeholder 2"/>
          <p:cNvSpPr>
            <a:spLocks noGrp="1"/>
          </p:cNvSpPr>
          <p:nvPr>
            <p:ph idx="1"/>
          </p:nvPr>
        </p:nvSpPr>
        <p:spPr/>
        <p:txBody>
          <a:bodyPr>
            <a:normAutofit fontScale="62500" lnSpcReduction="20000"/>
          </a:bodyPr>
          <a:lstStyle/>
          <a:p>
            <a:r>
              <a:rPr lang="ar-SA" dirty="0" smtClean="0"/>
              <a:t>1-	تقدم الحكومة البريطانية المشورة والمساعدة للعراق دون أن يمس ذلك سيادتها الوطنية . </a:t>
            </a:r>
          </a:p>
          <a:p>
            <a:r>
              <a:rPr lang="ar-SA" dirty="0" smtClean="0"/>
              <a:t>2-	 يتعهد ملك العراق ألا يعين إى موظف غير عراقى فى الجهاز الحكومى دون موافقة بريطانيا . </a:t>
            </a:r>
          </a:p>
          <a:p>
            <a:r>
              <a:rPr lang="ar-SA" dirty="0" smtClean="0"/>
              <a:t>3-	 إعداد القانون الأساسى للعراق وعرضه على المجلس التأسيسى العراقى ، على أن يضمن جميع الحقوق والواحبات لجميع السكان المقيمين فى العراق . </a:t>
            </a:r>
          </a:p>
          <a:p>
            <a:r>
              <a:rPr lang="ar-SA" dirty="0" smtClean="0"/>
              <a:t>4-	 خضوع العراق للمشورة البريطانية من خلال المندوب السامى البريطانية وذلك فى جميع الشئون الدولية والمالية طول فترة المعاهدة . </a:t>
            </a:r>
          </a:p>
          <a:p>
            <a:r>
              <a:rPr lang="ar-SA" dirty="0" smtClean="0"/>
              <a:t>5-	  من حق العراق التمثيل السياسى فى لندن وكافة عواصم دول العالم الأخرى . </a:t>
            </a:r>
          </a:p>
          <a:p>
            <a:r>
              <a:rPr lang="ar-SA" dirty="0" smtClean="0"/>
              <a:t>6-	 تتعهد الحكومة البريطانية بإدخال العراق فى عضوية عصبة الأمم . </a:t>
            </a:r>
          </a:p>
          <a:p>
            <a:r>
              <a:rPr lang="ar-SA" dirty="0" smtClean="0"/>
              <a:t>7-	 تقدم بريطانيا كافة المساعدات العسكرية والامدادات للجيش العراقى . </a:t>
            </a:r>
          </a:p>
          <a:p>
            <a:r>
              <a:rPr lang="ar-SA" dirty="0" smtClean="0"/>
              <a:t>8-	 ألا يتنازل أو يؤجر ملك العراق أى جزء من الأراضى العراقية لأى دولة أجنبية . </a:t>
            </a:r>
          </a:p>
          <a:p>
            <a:r>
              <a:rPr lang="ar-SA" dirty="0" smtClean="0"/>
              <a:t>9-	 عقد اتفاقية منفردة بين الجانبين لتسوية المسائل المالية بينهما . </a:t>
            </a:r>
          </a:p>
          <a:p>
            <a:pPr algn="just"/>
            <a:r>
              <a:rPr lang="ar-SA" dirty="0" smtClean="0"/>
              <a:t>10- فى حالة وقوع خلاف بين الطرفين المتعاقدين حول تفسير نصوص المعاهدة ، يعرض الأمر على محكمة العدل الدولية التابعة لعصبة الأمم . </a:t>
            </a:r>
            <a:endParaRPr lang="ar-SA" dirty="0"/>
          </a:p>
        </p:txBody>
      </p:sp>
    </p:spTree>
    <p:extLst>
      <p:ext uri="{BB962C8B-B14F-4D97-AF65-F5344CB8AC3E}">
        <p14:creationId xmlns:p14="http://schemas.microsoft.com/office/powerpoint/2010/main" val="690741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1773</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السياسة البريطانية تجاه العراق 1914 – 1945 </vt:lpstr>
      <vt:lpstr>العراق والحرب العالميى الأولى </vt:lpstr>
      <vt:lpstr>تنظم الإدارة فى العراق </vt:lpstr>
      <vt:lpstr>ثورة العشرين في العراق </vt:lpstr>
      <vt:lpstr>عقم سياسة الحكم المباشر</vt:lpstr>
      <vt:lpstr>لماذا قامت بريطانيا بتعيين الأمير فيصل </vt:lpstr>
      <vt:lpstr>معاهدة عام 1922 فى العراق : </vt:lpstr>
      <vt:lpstr>معالجة القضية العراقية</vt:lpstr>
      <vt:lpstr>بنود معاهدة عام 1922</vt:lpstr>
      <vt:lpstr>تقييم المعاهدة </vt:lpstr>
      <vt:lpstr>تأسيس الاحزاب </vt:lpstr>
      <vt:lpstr>موقف الملك  فيصل من المعاهدة </vt:lpstr>
      <vt:lpstr>قضية الموصل بين العراق وتركيا :   </vt:lpstr>
      <vt:lpstr>لجنة تحقيق </vt:lpstr>
      <vt:lpstr>بريطانيا اتخذت من مشكلة الموصل أداة لعقد معاهدة جديدة مع العراق </vt:lpstr>
      <vt:lpstr>العراق خلال الحرب العالمية الثانية 1939 – 1945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السياسة البريطانية تجاه العراق 1914 – 1945</dc:title>
  <dc:creator>khalednaghia</dc:creator>
  <cp:lastModifiedBy>khalednaghia</cp:lastModifiedBy>
  <cp:revision>3</cp:revision>
  <dcterms:created xsi:type="dcterms:W3CDTF">2020-04-01T16:03:15Z</dcterms:created>
  <dcterms:modified xsi:type="dcterms:W3CDTF">2020-04-01T16:25:17Z</dcterms:modified>
</cp:coreProperties>
</file>